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12192000"/>
  <p:notesSz cx="6858000" cy="9144000"/>
  <p:embeddedFontLst>
    <p:embeddedFont>
      <p:font typeface="Work Sans Medium"/>
      <p:regular r:id="rId19"/>
      <p:bold r:id="rId20"/>
      <p:italic r:id="rId21"/>
      <p:boldItalic r:id="rId22"/>
    </p:embeddedFont>
    <p:embeddedFont>
      <p:font typeface="Work Sans Light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7" roundtripDataSignature="AMtx7mhRfQn8gs07hw+CbglW+zdMNbyj6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WorkSansMedium-bold.fntdata"/><Relationship Id="rId22" Type="http://schemas.openxmlformats.org/officeDocument/2006/relationships/font" Target="fonts/WorkSansMedium-boldItalic.fntdata"/><Relationship Id="rId21" Type="http://schemas.openxmlformats.org/officeDocument/2006/relationships/font" Target="fonts/WorkSansMedium-italic.fntdata"/><Relationship Id="rId24" Type="http://schemas.openxmlformats.org/officeDocument/2006/relationships/font" Target="fonts/WorkSansLight-bold.fntdata"/><Relationship Id="rId23" Type="http://schemas.openxmlformats.org/officeDocument/2006/relationships/font" Target="fonts/WorkSansLigh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WorkSansLight-boldItalic.fntdata"/><Relationship Id="rId25" Type="http://schemas.openxmlformats.org/officeDocument/2006/relationships/font" Target="fonts/WorkSansLight-italic.fntdata"/><Relationship Id="rId27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WorkSansMedium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MX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f535277271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6" name="Google Shape;166;g1f535277271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4" name="Google Shape;17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f53840a8fa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3" name="Google Shape;183;g1f53840a8fa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1" name="Google Shape;19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2" name="Google Shape;20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9" name="Google Shape;10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f53840a8fa_5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6" name="Google Shape;126;g1f53840a8fa_5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4" name="Google Shape;13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2" name="Google Shape;14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0" name="Google Shape;15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8" name="Google Shape;15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1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9" name="Google Shape;19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6" name="Google Shape;76;p2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28" name="Google Shape;2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7" name="Google Shape;37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9" name="Google Shape;49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2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2" name="Google Shape;62;p2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2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4" name="Google Shape;64;p2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hyperlink" Target="https://app.diagrams.net/#G1kIk1GDV60_hRDUB68MbCzk7S1fi5BTS5#%7B%22pageId%22%3A%22prtHgNgQTEPvFCAcTncT%22%7D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ocs.google.com/forms/d/1OBDavoPrIpYkSxUFXYohTiO-3F40TaBnR9_38MueMpQ/edit" TargetMode="External"/><Relationship Id="rId4" Type="http://schemas.openxmlformats.org/officeDocument/2006/relationships/hyperlink" Target="https://docs.google.com/document/d/15C1EFGNlPcr27HkVSZRqsUMUhO3nfTvbcOmjHbYGrmQ/edit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hyperlink" Target="https://docs.google.com/document/d/1AydHWVgT7SvqAqtBWUXD817DSy8UHsKb/edit#heading=h.gqnh26v3ira4" TargetMode="External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hyperlink" Target="https://balsamiq.cloud/st2hqfi/pcq0ic2" TargetMode="External"/><Relationship Id="rId10" Type="http://schemas.openxmlformats.org/officeDocument/2006/relationships/hyperlink" Target="https://balsamiq.cloud/st2hqfi/pcq0ic2" TargetMode="External"/><Relationship Id="rId13" Type="http://schemas.openxmlformats.org/officeDocument/2006/relationships/hyperlink" Target="https://balsamiq.cloud/st2hqfi/pfz60kv" TargetMode="External"/><Relationship Id="rId12" Type="http://schemas.openxmlformats.org/officeDocument/2006/relationships/hyperlink" Target="https://balsamiq.cloud/st2hqfi/pfz60kv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openxmlformats.org/officeDocument/2006/relationships/hyperlink" Target="https://balsamiq.cloud/st2hqfi/pcq0ic2" TargetMode="External"/><Relationship Id="rId14" Type="http://schemas.openxmlformats.org/officeDocument/2006/relationships/hyperlink" Target="https://balsamiq.cloud/st2hqfi/pfz60kv" TargetMode="External"/><Relationship Id="rId5" Type="http://schemas.openxmlformats.org/officeDocument/2006/relationships/hyperlink" Target="https://balsamiq.cloud/st2hqfi/pjkc5wv" TargetMode="External"/><Relationship Id="rId6" Type="http://schemas.openxmlformats.org/officeDocument/2006/relationships/hyperlink" Target="https://balsamiq.cloud/st2hqfi/pjkc5wv" TargetMode="External"/><Relationship Id="rId7" Type="http://schemas.openxmlformats.org/officeDocument/2006/relationships/hyperlink" Target="https://balsamiq.cloud/st2hqfi/pjkc5wv" TargetMode="External"/><Relationship Id="rId8" Type="http://schemas.openxmlformats.org/officeDocument/2006/relationships/hyperlink" Target="https://balsamiq.cloud/st2hqfi/pcq0ic2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hyperlink" Target="https://app.diagrams.net/#G1v-07YS10zyGLeJkAxuAfAU8z-mfKp7kk#%7B%22pageId%22%3A%22prtHgNgQTEPvFCAcTncT%22%7D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indow" id="96" name="Google Shape;96;p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470" y="170666"/>
            <a:ext cx="11891530" cy="148036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"/>
          <p:cNvSpPr txBox="1"/>
          <p:nvPr/>
        </p:nvSpPr>
        <p:spPr>
          <a:xfrm>
            <a:off x="8004014" y="6085642"/>
            <a:ext cx="405482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MX" sz="20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Análisis y Desarrollo de Software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4950" y="2394632"/>
            <a:ext cx="4257820" cy="390698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2168220" y="2597975"/>
            <a:ext cx="6249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EmpleoTotal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f535277271_0_10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Mapas de Procesos </a:t>
            </a:r>
            <a:endParaRPr/>
          </a:p>
        </p:txBody>
      </p:sp>
      <p:sp>
        <p:nvSpPr>
          <p:cNvPr id="169" name="Google Shape;169;g1f535277271_0_10"/>
          <p:cNvSpPr txBox="1"/>
          <p:nvPr/>
        </p:nvSpPr>
        <p:spPr>
          <a:xfrm>
            <a:off x="894575" y="1473025"/>
            <a:ext cx="8157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DESPUÉS</a:t>
            </a:r>
            <a:r>
              <a:rPr lang="es-MX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IMPLEMENTAR EL APLICATIVO WEB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g1f535277271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726" y="2207850"/>
            <a:ext cx="8296149" cy="473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1f535277271_0_10">
            <a:hlinkClick r:id="rId4"/>
          </p:cNvPr>
          <p:cNvSpPr txBox="1"/>
          <p:nvPr/>
        </p:nvSpPr>
        <p:spPr>
          <a:xfrm>
            <a:off x="9933225" y="3184075"/>
            <a:ext cx="11295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u="sng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LINK</a:t>
            </a:r>
            <a:endParaRPr sz="2800" u="sng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Técnica de Recolección de Datos </a:t>
            </a:r>
            <a:endParaRPr/>
          </a:p>
        </p:txBody>
      </p:sp>
      <p:sp>
        <p:nvSpPr>
          <p:cNvPr id="177" name="Google Shape;177;p10"/>
          <p:cNvSpPr txBox="1"/>
          <p:nvPr/>
        </p:nvSpPr>
        <p:spPr>
          <a:xfrm>
            <a:off x="423700" y="1763775"/>
            <a:ext cx="3567000" cy="11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0"/>
          <p:cNvSpPr txBox="1"/>
          <p:nvPr/>
        </p:nvSpPr>
        <p:spPr>
          <a:xfrm>
            <a:off x="456225" y="1714500"/>
            <a:ext cx="99225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la recolección de datos planteamos una encuesta en la cual realizamos 11 preguntas que fueron respondidas por un total de 32 personas.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Teniendo en cuenta estos resultados se puede </a:t>
            </a:r>
            <a:r>
              <a:rPr lang="es-MX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deducir</a:t>
            </a:r>
            <a:r>
              <a:rPr lang="es-MX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el software EmpleoTotal es </a:t>
            </a:r>
            <a:r>
              <a:rPr lang="es-MX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funcional</a:t>
            </a:r>
            <a:r>
              <a:rPr lang="es-MX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viable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0">
            <a:hlinkClick r:id="rId3"/>
          </p:cNvPr>
          <p:cNvSpPr txBox="1"/>
          <p:nvPr/>
        </p:nvSpPr>
        <p:spPr>
          <a:xfrm>
            <a:off x="561650" y="4424200"/>
            <a:ext cx="2827800" cy="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500" u="sng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ENCUESTA</a:t>
            </a:r>
            <a:endParaRPr sz="2500" u="sng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0">
            <a:hlinkClick r:id="rId4"/>
          </p:cNvPr>
          <p:cNvSpPr txBox="1"/>
          <p:nvPr/>
        </p:nvSpPr>
        <p:spPr>
          <a:xfrm>
            <a:off x="561650" y="5054825"/>
            <a:ext cx="34782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500" u="sng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PORCENTAJES</a:t>
            </a:r>
            <a:endParaRPr sz="2500" u="sng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f53840a8fa_1_0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Requerimientos funcionales  </a:t>
            </a:r>
            <a:endParaRPr/>
          </a:p>
        </p:txBody>
      </p:sp>
      <p:pic>
        <p:nvPicPr>
          <p:cNvPr id="186" name="Google Shape;186;g1f53840a8fa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375" y="2029300"/>
            <a:ext cx="5372100" cy="366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1f53840a8fa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8550" y="2906250"/>
            <a:ext cx="5572125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1f53840a8fa_1_0">
            <a:hlinkClick r:id="rId5"/>
          </p:cNvPr>
          <p:cNvSpPr txBox="1"/>
          <p:nvPr/>
        </p:nvSpPr>
        <p:spPr>
          <a:xfrm>
            <a:off x="625375" y="6099275"/>
            <a:ext cx="40005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500" u="sng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REQUERIMIENTOS</a:t>
            </a:r>
            <a:endParaRPr sz="2500" u="sng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Mockup  </a:t>
            </a:r>
            <a:endParaRPr/>
          </a:p>
        </p:txBody>
      </p:sp>
      <p:pic>
        <p:nvPicPr>
          <p:cNvPr id="194" name="Google Shape;19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00" y="2114837"/>
            <a:ext cx="5545200" cy="37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9800" y="2084674"/>
            <a:ext cx="6262201" cy="380888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3"/>
          <p:cNvSpPr txBox="1"/>
          <p:nvPr/>
        </p:nvSpPr>
        <p:spPr>
          <a:xfrm>
            <a:off x="996300" y="5690525"/>
            <a:ext cx="36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3"/>
          <p:cNvSpPr txBox="1"/>
          <p:nvPr/>
        </p:nvSpPr>
        <p:spPr>
          <a:xfrm>
            <a:off x="643425" y="6029325"/>
            <a:ext cx="3741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500" u="sng">
                <a:solidFill>
                  <a:schemeClr val="hlink"/>
                </a:solidFill>
                <a:hlinkClick r:id="rId5"/>
              </a:rPr>
              <a:t>ver </a:t>
            </a:r>
            <a:r>
              <a:rPr lang="es-MX" sz="2500" u="sng">
                <a:solidFill>
                  <a:schemeClr val="hlink"/>
                </a:solidFill>
                <a:hlinkClick r:id="rId6"/>
              </a:rPr>
              <a:t>mockup</a:t>
            </a:r>
            <a:r>
              <a:rPr lang="es-MX" sz="2500" u="sng">
                <a:solidFill>
                  <a:schemeClr val="hlink"/>
                </a:solidFill>
                <a:hlinkClick r:id="rId7"/>
              </a:rPr>
              <a:t> admin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198" name="Google Shape;198;p13"/>
          <p:cNvSpPr txBox="1"/>
          <p:nvPr/>
        </p:nvSpPr>
        <p:spPr>
          <a:xfrm>
            <a:off x="3514250" y="5984425"/>
            <a:ext cx="32439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ver </a:t>
            </a:r>
            <a:r>
              <a:rPr lang="es-MX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mockup</a:t>
            </a:r>
            <a:r>
              <a:rPr lang="es-MX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0"/>
              </a:rPr>
              <a:t> </a:t>
            </a:r>
            <a:r>
              <a:rPr lang="es-MX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/>
              </a:rPr>
              <a:t>empresa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3"/>
          <p:cNvSpPr txBox="1"/>
          <p:nvPr/>
        </p:nvSpPr>
        <p:spPr>
          <a:xfrm>
            <a:off x="6926425" y="5984425"/>
            <a:ext cx="3995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/>
              </a:rPr>
              <a:t>ver </a:t>
            </a:r>
            <a:r>
              <a:rPr lang="es-MX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3"/>
              </a:rPr>
              <a:t>mockup</a:t>
            </a:r>
            <a:r>
              <a:rPr lang="es-MX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4"/>
              </a:rPr>
              <a:t> usuario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Descripción generada automáticamente" id="204" name="Google Shape;20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Integrantes</a:t>
            </a:r>
            <a:endParaRPr/>
          </a:p>
        </p:txBody>
      </p:sp>
      <p:sp>
        <p:nvSpPr>
          <p:cNvPr id="105" name="Google Shape;105;p2"/>
          <p:cNvSpPr txBox="1"/>
          <p:nvPr/>
        </p:nvSpPr>
        <p:spPr>
          <a:xfrm>
            <a:off x="5067101" y="2999231"/>
            <a:ext cx="5805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s-MX" sz="1800">
                <a:solidFill>
                  <a:schemeClr val="dk1"/>
                </a:solidFill>
              </a:rPr>
              <a:t>Fabian Stiven Cristancho Santamaria</a:t>
            </a:r>
            <a:endParaRPr i="0" sz="1400" u="none" cap="none" strike="noStrike">
              <a:solidFill>
                <a:srgbClr val="000000"/>
              </a:solidFill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s-MX" sz="1800">
                <a:solidFill>
                  <a:schemeClr val="dk1"/>
                </a:solidFill>
              </a:rPr>
              <a:t>Sebastian Camilo Molina Castañeda</a:t>
            </a:r>
            <a:endParaRPr i="0" sz="1400" u="none" cap="none" strike="noStrike">
              <a:solidFill>
                <a:srgbClr val="000000"/>
              </a:solidFill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s-MX" sz="1800">
                <a:solidFill>
                  <a:schemeClr val="dk1"/>
                </a:solidFill>
              </a:rPr>
              <a:t>Jonatan David Montealegre Barrera</a:t>
            </a:r>
            <a:endParaRPr i="0" sz="1400" u="none" cap="none" strike="noStrike">
              <a:solidFill>
                <a:srgbClr val="000000"/>
              </a:solidFill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s-MX" sz="1800">
                <a:solidFill>
                  <a:schemeClr val="dk1"/>
                </a:solidFill>
              </a:rPr>
              <a:t>Steven Jacob Torres Suarez</a:t>
            </a:r>
            <a:endParaRPr i="0" sz="1400" u="none" cap="none" strike="noStrike"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106" name="Google Shape;10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625" y="2778798"/>
            <a:ext cx="4642100" cy="185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Formulación del Proyecto </a:t>
            </a:r>
            <a:endParaRPr/>
          </a:p>
        </p:txBody>
      </p:sp>
      <p:sp>
        <p:nvSpPr>
          <p:cNvPr id="112" name="Google Shape;112;p3"/>
          <p:cNvSpPr txBox="1"/>
          <p:nvPr/>
        </p:nvSpPr>
        <p:spPr>
          <a:xfrm>
            <a:off x="7690825" y="2874200"/>
            <a:ext cx="253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MX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EmpleoTotal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3" name="Google Shape;113;p3"/>
          <p:cNvCxnSpPr/>
          <p:nvPr/>
        </p:nvCxnSpPr>
        <p:spPr>
          <a:xfrm>
            <a:off x="6021302" y="3837708"/>
            <a:ext cx="720000" cy="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4" name="Google Shape;114;p3"/>
          <p:cNvSpPr txBox="1"/>
          <p:nvPr/>
        </p:nvSpPr>
        <p:spPr>
          <a:xfrm>
            <a:off x="5909569" y="3969099"/>
            <a:ext cx="609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Plataforma de búsqueda de empleo en línea que conecta a buscadores de empleo con empresas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3"/>
          <p:cNvPicPr preferRelativeResize="0"/>
          <p:nvPr/>
        </p:nvPicPr>
        <p:blipFill rotWithShape="1">
          <a:blip r:embed="rId3">
            <a:alphaModFix/>
          </a:blip>
          <a:srcRect b="23607" l="19445" r="17359" t="12503"/>
          <a:stretch/>
        </p:blipFill>
        <p:spPr>
          <a:xfrm>
            <a:off x="1068750" y="2329588"/>
            <a:ext cx="2990875" cy="301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General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1" name="Google Shape;121;p4"/>
          <p:cNvCxnSpPr>
            <a:stCxn id="120" idx="1"/>
          </p:cNvCxnSpPr>
          <p:nvPr/>
        </p:nvCxnSpPr>
        <p:spPr>
          <a:xfrm flipH="1" rot="10800000">
            <a:off x="950054" y="1094432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2" name="Google Shape;122;p4"/>
          <p:cNvSpPr txBox="1"/>
          <p:nvPr/>
        </p:nvSpPr>
        <p:spPr>
          <a:xfrm>
            <a:off x="947852" y="2167538"/>
            <a:ext cx="55500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>
                <a:solidFill>
                  <a:schemeClr val="dk1"/>
                </a:solidFill>
                <a:highlight>
                  <a:srgbClr val="FFFFFF"/>
                </a:highlight>
              </a:rPr>
              <a:t>Implementar un software de búsqueda de trabajo en línea para </a:t>
            </a:r>
            <a:r>
              <a:rPr lang="es-MX" sz="1800">
                <a:solidFill>
                  <a:schemeClr val="dk1"/>
                </a:solidFill>
                <a:highlight>
                  <a:srgbClr val="FFFFFF"/>
                </a:highlight>
              </a:rPr>
              <a:t>Adecco</a:t>
            </a:r>
            <a:r>
              <a:rPr lang="es-MX" sz="1800">
                <a:solidFill>
                  <a:schemeClr val="dk1"/>
                </a:solidFill>
                <a:highlight>
                  <a:srgbClr val="FFFFFF"/>
                </a:highlight>
              </a:rPr>
              <a:t>, denominado EmpleoTotal, que permita  facilitar la búsqueda de empleo para los usuarios  y para las empresas que deseen  descubrir aspirantes calificados de manera efectiva.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4"/>
          <p:cNvPicPr preferRelativeResize="0"/>
          <p:nvPr/>
        </p:nvPicPr>
        <p:blipFill rotWithShape="1">
          <a:blip r:embed="rId3">
            <a:alphaModFix/>
          </a:blip>
          <a:srcRect b="14530" l="22716" r="23528" t="8993"/>
          <a:stretch/>
        </p:blipFill>
        <p:spPr>
          <a:xfrm>
            <a:off x="7961575" y="1842600"/>
            <a:ext cx="3106025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f53840a8fa_5_9"/>
          <p:cNvSpPr txBox="1"/>
          <p:nvPr/>
        </p:nvSpPr>
        <p:spPr>
          <a:xfrm>
            <a:off x="950054" y="605917"/>
            <a:ext cx="55479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Específicos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9" name="Google Shape;129;g1f53840a8fa_5_9"/>
          <p:cNvCxnSpPr>
            <a:stCxn id="128" idx="1"/>
          </p:cNvCxnSpPr>
          <p:nvPr/>
        </p:nvCxnSpPr>
        <p:spPr>
          <a:xfrm flipH="1" rot="10800000">
            <a:off x="950054" y="1094467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0" name="Google Shape;130;g1f53840a8fa_5_9"/>
          <p:cNvSpPr txBox="1"/>
          <p:nvPr/>
        </p:nvSpPr>
        <p:spPr>
          <a:xfrm>
            <a:off x="691677" y="1679013"/>
            <a:ext cx="5148000" cy="41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>
                <a:solidFill>
                  <a:schemeClr val="dk1"/>
                </a:solidFill>
                <a:highlight>
                  <a:srgbClr val="FFFFFF"/>
                </a:highlight>
              </a:rPr>
              <a:t>-Introducir herramientas que evalúen y hagan un seguimiento de los candidatos, garantizando así una mejora en la calidad de las contrataciones.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>
                <a:solidFill>
                  <a:schemeClr val="dk1"/>
                </a:solidFill>
                <a:highlight>
                  <a:srgbClr val="FFFFFF"/>
                </a:highlight>
              </a:rPr>
              <a:t>-Garantizar la seguridad y privacidad de los datos personales de los usuarios mediante medidas de protección adecuadas.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>
                <a:solidFill>
                  <a:schemeClr val="dk1"/>
                </a:solidFill>
                <a:highlight>
                  <a:srgbClr val="FFFFFF"/>
                </a:highlight>
              </a:rPr>
              <a:t>-Diseñar una interfaz intuitiva y atractiva que mejore la experiencia del usuario y facilite la navegación.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>
                <a:solidFill>
                  <a:schemeClr val="dk1"/>
                </a:solidFill>
                <a:highlight>
                  <a:srgbClr val="FFFFFF"/>
                </a:highlight>
              </a:rPr>
              <a:t>-Desarrollar funcionalidades de búsqueda avanzada que permitan a los usuarios filtrar y buscar trabajos según sus preferencias y habilidades.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>
                <a:solidFill>
                  <a:schemeClr val="dk1"/>
                </a:solidFill>
                <a:highlight>
                  <a:srgbClr val="FFFFFF"/>
                </a:highlight>
              </a:rPr>
              <a:t>-Desarrollar un sistema de notificaciones personalizadas para mantener a los usuarios informados sobre nuevas vacantes de trabajo.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31" name="Google Shape;131;g1f53840a8fa_5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2077" y="1831417"/>
            <a:ext cx="5962650" cy="37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Planteamiento del Problema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7" name="Google Shape;137;p6"/>
          <p:cNvCxnSpPr>
            <a:stCxn id="136" idx="1"/>
          </p:cNvCxnSpPr>
          <p:nvPr/>
        </p:nvCxnSpPr>
        <p:spPr>
          <a:xfrm flipH="1" rot="10800000">
            <a:off x="950054" y="1094432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8" name="Google Shape;138;p6"/>
          <p:cNvSpPr txBox="1"/>
          <p:nvPr/>
        </p:nvSpPr>
        <p:spPr>
          <a:xfrm>
            <a:off x="844452" y="1535013"/>
            <a:ext cx="5148000" cy="43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700">
                <a:solidFill>
                  <a:schemeClr val="dk1"/>
                </a:solidFill>
                <a:highlight>
                  <a:srgbClr val="FFFFFF"/>
                </a:highlight>
              </a:rPr>
              <a:t>En el contexto actual del mercado laboral, los buscadores de empleo y las empresas enfrentan desafíos importantes en la búsqueda y selección de oportunidades laborales y candidatos cualificados. Las plataformas existentes a menudo carecen de características avanzadas y una interfaz intuitiva, lo que dificulta la eficiencia del proceso. Los desafíos incluyen acceso limitado a oportunidades laborales, falta de coincidencia entre habilidades y requisitos, interfaces ineficientes, procesos de selección desafiantes, falta de herramientas avanzadas y desigualdad en las oportunidades de empleo. Estos obstáculos contribuyen a una experiencia laboral laboriosa y poco efectiva para ambas partes.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7650" y="1678950"/>
            <a:ext cx="5790000" cy="328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Pregunta del Problema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5" name="Google Shape;145;p7"/>
          <p:cNvCxnSpPr>
            <a:stCxn id="144" idx="1"/>
          </p:cNvCxnSpPr>
          <p:nvPr/>
        </p:nvCxnSpPr>
        <p:spPr>
          <a:xfrm flipH="1" rot="10800000">
            <a:off x="950054" y="1094432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6" name="Google Shape;146;p7"/>
          <p:cNvSpPr txBox="1"/>
          <p:nvPr/>
        </p:nvSpPr>
        <p:spPr>
          <a:xfrm>
            <a:off x="947852" y="2167538"/>
            <a:ext cx="5148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800">
                <a:solidFill>
                  <a:schemeClr val="dk1"/>
                </a:solidFill>
              </a:rPr>
              <a:t>¿Cómo podemos mejorar la eficiencia y la experiencia tanto para los buscadores de empleo como para las empresas en el proceso de búsqueda y selección de oportunidades laborales y candidatos calificados en un mercado laboral competitivo y dinámico?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4222" y="1944875"/>
            <a:ext cx="3810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Alcance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3" name="Google Shape;153;p8"/>
          <p:cNvCxnSpPr>
            <a:stCxn id="152" idx="1"/>
          </p:cNvCxnSpPr>
          <p:nvPr/>
        </p:nvCxnSpPr>
        <p:spPr>
          <a:xfrm flipH="1" rot="10800000">
            <a:off x="950054" y="1094432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4" name="Google Shape;154;p8"/>
          <p:cNvSpPr txBox="1"/>
          <p:nvPr/>
        </p:nvSpPr>
        <p:spPr>
          <a:xfrm>
            <a:off x="511650" y="1470205"/>
            <a:ext cx="5148000" cy="41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>
                <a:solidFill>
                  <a:schemeClr val="dk1"/>
                </a:solidFill>
              </a:rPr>
              <a:t>Nos complace presentarles "EmpleoTotal", una plataforma innovadora diseñada para optimizar el proceso de búsqueda de empleo y contratación. Con una interfaz intuitiva y segura, "EmpleoTotal" simplifica la experiencia tanto para los buscadores de empleo como para las empresas, garantizando una interacción fluida y eficiente en cada etapa del proceso.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>
                <a:solidFill>
                  <a:schemeClr val="dk1"/>
                </a:solidFill>
              </a:rPr>
              <a:t>Al elegir "EmpleoTotal", Adecco tendrá acceso a una amplia gama de funciones que facilitan la búsqueda de talento y la gestión de candidatos como: Creación de trabajos,Creación y gestión de perfiles (admin), interacción con reclutadores y empresa,  todo ello con un enfoque en la eficiencia y la calidad. Nuestra plataforma está diseñada para adaptarse a las necesidades específicas de Adecco, proporcionando una solución integral para sus procesos de contratación.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7900" y="1777025"/>
            <a:ext cx="5042401" cy="3576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Mapas de Procesos </a:t>
            </a:r>
            <a:endParaRPr/>
          </a:p>
        </p:txBody>
      </p:sp>
      <p:sp>
        <p:nvSpPr>
          <p:cNvPr id="161" name="Google Shape;161;p9"/>
          <p:cNvSpPr txBox="1"/>
          <p:nvPr/>
        </p:nvSpPr>
        <p:spPr>
          <a:xfrm>
            <a:off x="883625" y="1801475"/>
            <a:ext cx="8794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ANTES DE IMPLEMENTAR EL </a:t>
            </a:r>
            <a:r>
              <a:rPr lang="es-MX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APLICATIVO</a:t>
            </a:r>
            <a:r>
              <a:rPr lang="es-MX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WEB A ADECCO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9888" y="2372075"/>
            <a:ext cx="8112681" cy="44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9">
            <a:hlinkClick r:id="rId4"/>
          </p:cNvPr>
          <p:cNvSpPr txBox="1"/>
          <p:nvPr/>
        </p:nvSpPr>
        <p:spPr>
          <a:xfrm>
            <a:off x="10282925" y="3386900"/>
            <a:ext cx="13581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u="sng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LINK</a:t>
            </a:r>
            <a:endParaRPr sz="2800" u="sng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2024-03-15T00:49:27Z</dcterms:created>
  <dc:creator>Carlos Andrés Herrera Mora</dc:creator>
</cp:coreProperties>
</file>